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0" r:id="rId3"/>
    <p:sldId id="266" r:id="rId4"/>
    <p:sldId id="307" r:id="rId5"/>
    <p:sldId id="315" r:id="rId6"/>
    <p:sldId id="316" r:id="rId7"/>
    <p:sldId id="312" r:id="rId8"/>
    <p:sldId id="308" r:id="rId9"/>
    <p:sldId id="311" r:id="rId10"/>
    <p:sldId id="313" r:id="rId11"/>
    <p:sldId id="309" r:id="rId12"/>
    <p:sldId id="314" r:id="rId13"/>
    <p:sldId id="301" r:id="rId14"/>
    <p:sldId id="305" r:id="rId15"/>
    <p:sldId id="273" r:id="rId16"/>
    <p:sldId id="31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600FF"/>
    <a:srgbClr val="FFCD05"/>
    <a:srgbClr val="CC00FF"/>
    <a:srgbClr val="FF3399"/>
    <a:srgbClr val="FFFFF5"/>
    <a:srgbClr val="FFFFFF"/>
    <a:srgbClr val="00B3F4"/>
    <a:srgbClr val="05BCFE"/>
    <a:srgbClr val="007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1" autoAdjust="0"/>
    <p:restoredTop sz="94514" autoAdjust="0"/>
  </p:normalViewPr>
  <p:slideViewPr>
    <p:cSldViewPr snapToGrid="0">
      <p:cViewPr varScale="1">
        <p:scale>
          <a:sx n="78" d="100"/>
          <a:sy n="78" d="100"/>
        </p:scale>
        <p:origin x="10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2100-7583-42E9-A57F-7CC12E369A6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13AEA-AE39-4D2C-9027-DC8126E8B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78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13AEA-AE39-4D2C-9027-DC8126E8B8C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7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r="20291" b="86885"/>
          <a:stretch/>
        </p:blipFill>
        <p:spPr>
          <a:xfrm flipH="1">
            <a:off x="0" y="0"/>
            <a:ext cx="12192000" cy="904240"/>
          </a:xfrm>
          <a:custGeom>
            <a:avLst/>
            <a:gdLst>
              <a:gd name="connsiteX0" fmla="*/ 12192000 w 12192000"/>
              <a:gd name="connsiteY0" fmla="*/ 0 h 1026160"/>
              <a:gd name="connsiteX1" fmla="*/ 0 w 12192000"/>
              <a:gd name="connsiteY1" fmla="*/ 0 h 1026160"/>
              <a:gd name="connsiteX2" fmla="*/ 0 w 12192000"/>
              <a:gd name="connsiteY2" fmla="*/ 1026160 h 1026160"/>
              <a:gd name="connsiteX3" fmla="*/ 12192000 w 12192000"/>
              <a:gd name="connsiteY3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26160">
                <a:moveTo>
                  <a:pt x="12192000" y="0"/>
                </a:moveTo>
                <a:lnTo>
                  <a:pt x="0" y="0"/>
                </a:lnTo>
                <a:lnTo>
                  <a:pt x="0" y="1026160"/>
                </a:lnTo>
                <a:lnTo>
                  <a:pt x="12192000" y="10261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90424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3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6849" b="12352"/>
          <a:stretch/>
        </p:blipFill>
        <p:spPr>
          <a:xfrm flipH="1">
            <a:off x="-1325881" y="0"/>
            <a:ext cx="2402331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9448800" y="6490370"/>
            <a:ext cx="2743200" cy="365125"/>
          </a:xfrm>
        </p:spPr>
        <p:txBody>
          <a:bodyPr/>
          <a:lstStyle>
            <a:lvl1pPr marL="0" algn="r" defTabSz="914400" rtl="0" eaLnBrk="1" latinLnBrk="0" hangingPunct="1">
              <a:defRPr lang="zh-TW" altLang="en-US" sz="2400" b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95E361D-9413-4254-AA94-27C90436F983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0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</a:p>
          </p:txBody>
        </p:sp>
      </p:grpSp>
      <p:pic>
        <p:nvPicPr>
          <p:cNvPr id="71" name="圖片 70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11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甘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組織分工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/>
        </p:blipFill>
        <p:spPr>
          <a:xfrm>
            <a:off x="3381142" y="1339157"/>
            <a:ext cx="5816646" cy="547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24574" y="1388982"/>
            <a:ext cx="1964891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99415" y="1706504"/>
            <a:ext cx="3281084" cy="288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7641" y="3028901"/>
            <a:ext cx="153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實際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</a:t>
            </a: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8349" y="1388982"/>
            <a:ext cx="2669284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399415" y="4593516"/>
            <a:ext cx="522821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52280" y="1388982"/>
            <a:ext cx="764487" cy="317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399415" y="5507916"/>
            <a:ext cx="5617352" cy="130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314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66 2.22222E-6 L 3.12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6" grpId="0" animBg="1"/>
      <p:bldP spid="16" grpId="1" animBg="1"/>
      <p:bldP spid="8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5516880" y="864150"/>
            <a:ext cx="3718571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10" y="461801"/>
            <a:ext cx="374114" cy="40234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6921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 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91261" y="2265957"/>
            <a:ext cx="11277027" cy="3171282"/>
            <a:chOff x="391261" y="2265957"/>
            <a:chExt cx="11277027" cy="317128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61" y="2507226"/>
              <a:ext cx="11277027" cy="2930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字方塊 14"/>
            <p:cNvSpPr txBox="1"/>
            <p:nvPr/>
          </p:nvSpPr>
          <p:spPr>
            <a:xfrm>
              <a:off x="3849632" y="2265957"/>
              <a:ext cx="4360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 </a:t>
              </a:r>
              <a:r>
                <a:rPr lang="pt-BR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12, 2023 – Nov 27, 2023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4594734" y="2825324"/>
            <a:ext cx="6822372" cy="26119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9227" y="3958682"/>
            <a:ext cx="3722360" cy="1182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88478" y="1803581"/>
            <a:ext cx="10446777" cy="4768511"/>
            <a:chOff x="988478" y="1803581"/>
            <a:chExt cx="10446777" cy="4768511"/>
          </a:xfrm>
        </p:grpSpPr>
        <p:grpSp>
          <p:nvGrpSpPr>
            <p:cNvPr id="22" name="群組 21"/>
            <p:cNvGrpSpPr/>
            <p:nvPr/>
          </p:nvGrpSpPr>
          <p:grpSpPr>
            <a:xfrm>
              <a:off x="988478" y="1803581"/>
              <a:ext cx="10446777" cy="4768511"/>
              <a:chOff x="988478" y="2086984"/>
              <a:chExt cx="10446777" cy="4768511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2"/>
              <a:stretch/>
            </p:blipFill>
            <p:spPr>
              <a:xfrm>
                <a:off x="4440348" y="2086984"/>
                <a:ext cx="6994907" cy="2413151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8" y="4447366"/>
                <a:ext cx="6950042" cy="2408129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892"/>
              <a:stretch/>
            </p:blipFill>
            <p:spPr>
              <a:xfrm>
                <a:off x="988478" y="2088336"/>
                <a:ext cx="3530092" cy="2411799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81583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　晴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10928" y="1916494"/>
              <a:ext cx="17415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陳品茹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596767" y="1916494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10946010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劉姿妘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10928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10946029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李嘉羚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181583" y="4288799"/>
              <a:ext cx="17491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10946003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吳宇晞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6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783902" y="5475485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588015" y="3459655"/>
            <a:ext cx="7171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588015" y="1643986"/>
            <a:ext cx="71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588015" y="597652"/>
            <a:ext cx="7173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588015" y="4875321"/>
            <a:ext cx="7171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588015" y="2413321"/>
            <a:ext cx="717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9700"/>
            <a:ext cx="2743200" cy="365125"/>
          </a:xfrm>
        </p:spPr>
        <p:txBody>
          <a:bodyPr/>
          <a:lstStyle/>
          <a:p>
            <a:fld id="{795E361D-9413-4254-AA94-27C90436F983}" type="slidenum">
              <a:rPr lang="en-US" altLang="zh-TW" smtClean="0"/>
              <a:pPr/>
              <a:t>14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607804" y="1563527"/>
            <a:ext cx="1411389" cy="2285436"/>
            <a:chOff x="1585732" y="763928"/>
            <a:chExt cx="957733" cy="2285436"/>
          </a:xfrm>
        </p:grpSpPr>
        <p:sp>
          <p:nvSpPr>
            <p:cNvPr id="4" name="文字方塊 3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66" y="2803818"/>
            <a:ext cx="747868" cy="8043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27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老師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　謝謝大家～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16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5544490" y="864150"/>
            <a:ext cx="3320018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51" y="461801"/>
            <a:ext cx="374114" cy="402349"/>
          </a:xfrm>
          <a:prstGeom prst="rect">
            <a:avLst/>
          </a:prstGeom>
        </p:spPr>
      </p:pic>
      <p:cxnSp>
        <p:nvCxnSpPr>
          <p:cNvPr id="12" name="直線接點 11"/>
          <p:cNvCxnSpPr>
            <a:endCxn id="13" idx="2"/>
          </p:cNvCxnSpPr>
          <p:nvPr/>
        </p:nvCxnSpPr>
        <p:spPr>
          <a:xfrm>
            <a:off x="9946640" y="864150"/>
            <a:ext cx="18023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06" y="461801"/>
            <a:ext cx="374114" cy="40234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988478" y="2086984"/>
            <a:ext cx="10446777" cy="4768511"/>
            <a:chOff x="988478" y="2086984"/>
            <a:chExt cx="10446777" cy="47685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2"/>
            <a:stretch/>
          </p:blipFill>
          <p:spPr>
            <a:xfrm>
              <a:off x="4440348" y="2086984"/>
              <a:ext cx="6994907" cy="241315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78" y="4447366"/>
              <a:ext cx="6950042" cy="240812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2"/>
            <a:stretch/>
          </p:blipFill>
          <p:spPr>
            <a:xfrm>
              <a:off x="988478" y="2088336"/>
              <a:ext cx="3530092" cy="2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774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59 2.22222E-6 L -1.8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94126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2303632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可行性分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3665999"/>
            <a:ext cx="5377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5028366"/>
            <a:ext cx="282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系統展示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269822" y="1524139"/>
            <a:ext cx="2328238" cy="4142317"/>
            <a:chOff x="3249356" y="1109484"/>
            <a:chExt cx="2328238" cy="4142317"/>
          </a:xfrm>
        </p:grpSpPr>
        <p:grpSp>
          <p:nvGrpSpPr>
            <p:cNvPr id="11" name="群組 10"/>
            <p:cNvGrpSpPr/>
            <p:nvPr/>
          </p:nvGrpSpPr>
          <p:grpSpPr>
            <a:xfrm>
              <a:off x="3249356" y="1109484"/>
              <a:ext cx="2328238" cy="3282547"/>
              <a:chOff x="6613248" y="1109484"/>
              <a:chExt cx="2328238" cy="328254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6988562" y="1109484"/>
                <a:ext cx="1952924" cy="1961643"/>
                <a:chOff x="9180117" y="1109484"/>
                <a:chExt cx="1952924" cy="19616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778" l="0" r="93750">
                              <a14:foregroundMark x1="40179" y1="80444" x2="40179" y2="80444"/>
                              <a14:foregroundMark x1="24554" y1="85778" x2="24554" y2="85778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0117" y="1109484"/>
                  <a:ext cx="1952924" cy="196164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4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82" t="21491" r="18994" b="6002"/>
                <a:stretch/>
              </p:blipFill>
              <p:spPr>
                <a:xfrm>
                  <a:off x="9859541" y="1507926"/>
                  <a:ext cx="594076" cy="74363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3248" y="2457017"/>
                <a:ext cx="1351776" cy="1935014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294302" y="4667026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個性化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65622" y="2421214"/>
            <a:ext cx="2328403" cy="3232838"/>
            <a:chOff x="2675070" y="2144797"/>
            <a:chExt cx="2328403" cy="323283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070" y="2144797"/>
              <a:ext cx="2328403" cy="232840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6201" y="479286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351299" y="2340664"/>
            <a:ext cx="2289981" cy="3288284"/>
            <a:chOff x="9760747" y="2064247"/>
            <a:chExt cx="2289981" cy="328828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7838" b="8106"/>
            <a:stretch/>
          </p:blipFill>
          <p:spPr>
            <a:xfrm>
              <a:off x="9760747" y="2064247"/>
              <a:ext cx="2289981" cy="2489502"/>
            </a:xfrm>
            <a:prstGeom prst="rect">
              <a:avLst/>
            </a:prstGeom>
            <a:effectLst>
              <a:outerShdw blurRad="88900" dist="63500" dir="24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字方塊 21"/>
            <p:cNvSpPr txBox="1"/>
            <p:nvPr/>
          </p:nvSpPr>
          <p:spPr>
            <a:xfrm>
              <a:off x="9992667" y="47677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規劃簡單</a:t>
              </a:r>
            </a:p>
          </p:txBody>
        </p:sp>
      </p:grpSp>
      <p:sp>
        <p:nvSpPr>
          <p:cNvPr id="23" name="加號 22"/>
          <p:cNvSpPr/>
          <p:nvPr/>
        </p:nvSpPr>
        <p:spPr>
          <a:xfrm>
            <a:off x="3733493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7000169" y="3064657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2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1 2.22222E-6 L -2.70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7155180" y="1756718"/>
            <a:ext cx="3057247" cy="4626403"/>
            <a:chOff x="7360363" y="1666298"/>
            <a:chExt cx="3057247" cy="4626403"/>
          </a:xfrm>
        </p:grpSpPr>
        <p:grpSp>
          <p:nvGrpSpPr>
            <p:cNvPr id="15" name="群組 14"/>
            <p:cNvGrpSpPr/>
            <p:nvPr/>
          </p:nvGrpSpPr>
          <p:grpSpPr>
            <a:xfrm>
              <a:off x="7565549" y="1666298"/>
              <a:ext cx="2646878" cy="2527497"/>
              <a:chOff x="2671732" y="4016032"/>
              <a:chExt cx="2646878" cy="2527497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291" y="4016032"/>
                <a:ext cx="1558041" cy="1953252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2671732" y="595875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提供人潮資訊</a:t>
                </a: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7360363" y="5707926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增加顧客黏著度</a:t>
              </a:r>
            </a:p>
          </p:txBody>
        </p:sp>
        <p:sp>
          <p:nvSpPr>
            <p:cNvPr id="20" name="向下箭號 19"/>
            <p:cNvSpPr/>
            <p:nvPr/>
          </p:nvSpPr>
          <p:spPr>
            <a:xfrm>
              <a:off x="8553322" y="4502336"/>
              <a:ext cx="671331" cy="96214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06019" y="3272931"/>
            <a:ext cx="8206408" cy="796989"/>
            <a:chOff x="2882508" y="4088701"/>
            <a:chExt cx="8206408" cy="796989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508" y="4088701"/>
              <a:ext cx="762982" cy="76298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3568909" y="4116249"/>
              <a:ext cx="75200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改進現有系統中不完善的功能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201368" y="6371903"/>
            <a:ext cx="961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891370" y="2091314"/>
            <a:ext cx="3877985" cy="4291954"/>
            <a:chOff x="2328728" y="2000894"/>
            <a:chExt cx="3877985" cy="4291954"/>
          </a:xfrm>
        </p:grpSpPr>
        <p:sp>
          <p:nvSpPr>
            <p:cNvPr id="10" name="橢圓 9"/>
            <p:cNvSpPr/>
            <p:nvPr/>
          </p:nvSpPr>
          <p:spPr>
            <a:xfrm>
              <a:off x="4345470" y="4180246"/>
              <a:ext cx="1529462" cy="152946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3251037" y="2000894"/>
              <a:ext cx="2236510" cy="2186498"/>
              <a:chOff x="2775505" y="2271717"/>
              <a:chExt cx="2236510" cy="2186498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5161" y="2271717"/>
                <a:ext cx="1185532" cy="1533168"/>
              </a:xfrm>
              <a:prstGeom prst="rect">
                <a:avLst/>
              </a:prstGeom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2775505" y="3873440"/>
                <a:ext cx="22365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未滿足需求</a:t>
                </a: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328728" y="570807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景點資料庫相對缺乏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2489101" y="4178272"/>
              <a:ext cx="1523872" cy="152387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5826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3048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6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　言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8641" y="927317"/>
            <a:ext cx="5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342549" y="3495364"/>
            <a:ext cx="2691511" cy="2913469"/>
            <a:chOff x="342549" y="3495364"/>
            <a:chExt cx="2691511" cy="2913469"/>
          </a:xfrm>
        </p:grpSpPr>
        <p:cxnSp>
          <p:nvCxnSpPr>
            <p:cNvPr id="64" name="直線接點 63"/>
            <p:cNvCxnSpPr/>
            <p:nvPr/>
          </p:nvCxnSpPr>
          <p:spPr>
            <a:xfrm flipV="1">
              <a:off x="1484835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342549" y="4608258"/>
              <a:ext cx="1449031" cy="1800575"/>
              <a:chOff x="7616775" y="62476"/>
              <a:chExt cx="1449031" cy="1800575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7616775" y="62476"/>
                <a:ext cx="1362094" cy="1305055"/>
                <a:chOff x="7616775" y="62476"/>
                <a:chExt cx="1362094" cy="1305055"/>
              </a:xfrm>
            </p:grpSpPr>
            <p:grpSp>
              <p:nvGrpSpPr>
                <p:cNvPr id="52" name="群組 51"/>
                <p:cNvGrpSpPr/>
                <p:nvPr/>
              </p:nvGrpSpPr>
              <p:grpSpPr>
                <a:xfrm>
                  <a:off x="7926468" y="62476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54" name="淚滴形 53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14" t="28669" r="18208" b="16219"/>
                <a:stretch/>
              </p:blipFill>
              <p:spPr>
                <a:xfrm flipH="1">
                  <a:off x="7616775" y="723709"/>
                  <a:ext cx="674974" cy="643822"/>
                </a:xfrm>
                <a:prstGeom prst="rect">
                  <a:avLst/>
                </a:prstGeom>
              </p:spPr>
            </p:pic>
          </p:grpSp>
          <p:sp>
            <p:nvSpPr>
              <p:cNvPr id="56" name="文字方塊 55"/>
              <p:cNvSpPr txBox="1"/>
              <p:nvPr/>
            </p:nvSpPr>
            <p:spPr>
              <a:xfrm>
                <a:off x="7650034" y="140138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選擇景點</a:t>
                </a:r>
              </a:p>
            </p:txBody>
          </p:sp>
        </p:grpSp>
      </p:grpSp>
      <p:grpSp>
        <p:nvGrpSpPr>
          <p:cNvPr id="70" name="群組 69"/>
          <p:cNvGrpSpPr/>
          <p:nvPr/>
        </p:nvGrpSpPr>
        <p:grpSpPr>
          <a:xfrm>
            <a:off x="2329399" y="3532982"/>
            <a:ext cx="1415772" cy="2875851"/>
            <a:chOff x="2329399" y="3532982"/>
            <a:chExt cx="1415772" cy="2875851"/>
          </a:xfrm>
        </p:grpSpPr>
        <p:cxnSp>
          <p:nvCxnSpPr>
            <p:cNvPr id="66" name="直線接點 65"/>
            <p:cNvCxnSpPr/>
            <p:nvPr/>
          </p:nvCxnSpPr>
          <p:spPr>
            <a:xfrm flipH="1" flipV="1">
              <a:off x="3076752" y="3532982"/>
              <a:ext cx="1" cy="769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329399" y="4521541"/>
              <a:ext cx="1415772" cy="1887292"/>
              <a:chOff x="7708519" y="2191111"/>
              <a:chExt cx="1415772" cy="1887292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7767407" y="2191111"/>
                <a:ext cx="1211462" cy="1414711"/>
                <a:chOff x="7767407" y="61588"/>
                <a:chExt cx="1211462" cy="141471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7926468" y="61588"/>
                  <a:ext cx="1052401" cy="1052401"/>
                  <a:chOff x="3037178" y="3942743"/>
                  <a:chExt cx="1269139" cy="1269139"/>
                </a:xfrm>
              </p:grpSpPr>
              <p:sp>
                <p:nvSpPr>
                  <p:cNvPr id="38" name="淚滴形 37"/>
                  <p:cNvSpPr/>
                  <p:nvPr/>
                </p:nvSpPr>
                <p:spPr>
                  <a:xfrm rot="8081641">
                    <a:off x="3037178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橢圓 38"/>
                  <p:cNvSpPr/>
                  <p:nvPr/>
                </p:nvSpPr>
                <p:spPr>
                  <a:xfrm>
                    <a:off x="3302255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5" name="群組 34"/>
                <p:cNvGrpSpPr/>
                <p:nvPr/>
              </p:nvGrpSpPr>
              <p:grpSpPr>
                <a:xfrm flipV="1">
                  <a:off x="7767407" y="627127"/>
                  <a:ext cx="524342" cy="849172"/>
                  <a:chOff x="7213938" y="4610873"/>
                  <a:chExt cx="744150" cy="1205151"/>
                </a:xfrm>
              </p:grpSpPr>
              <p:sp>
                <p:nvSpPr>
                  <p:cNvPr id="36" name="手繪多邊形 35"/>
                  <p:cNvSpPr/>
                  <p:nvPr/>
                </p:nvSpPr>
                <p:spPr>
                  <a:xfrm flipH="1">
                    <a:off x="7213938" y="4610873"/>
                    <a:ext cx="744150" cy="1205151"/>
                  </a:xfrm>
                  <a:custGeom>
                    <a:avLst/>
                    <a:gdLst>
                      <a:gd name="connsiteX0" fmla="*/ 744149 w 744150"/>
                      <a:gd name="connsiteY0" fmla="*/ 0 h 1205151"/>
                      <a:gd name="connsiteX1" fmla="*/ 372075 w 744150"/>
                      <a:gd name="connsiteY1" fmla="*/ 602575 h 1205151"/>
                      <a:gd name="connsiteX2" fmla="*/ 0 w 744150"/>
                      <a:gd name="connsiteY2" fmla="*/ 0 h 1205151"/>
                      <a:gd name="connsiteX3" fmla="*/ 0 w 744150"/>
                      <a:gd name="connsiteY3" fmla="*/ 1205151 h 1205151"/>
                      <a:gd name="connsiteX4" fmla="*/ 744149 w 744150"/>
                      <a:gd name="connsiteY4" fmla="*/ 1205151 h 1205151"/>
                      <a:gd name="connsiteX5" fmla="*/ 744150 w 744150"/>
                      <a:gd name="connsiteY5" fmla="*/ 1205151 h 1205151"/>
                      <a:gd name="connsiteX6" fmla="*/ 744149 w 744150"/>
                      <a:gd name="connsiteY6" fmla="*/ 1205150 h 1205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4150" h="1205151">
                        <a:moveTo>
                          <a:pt x="744149" y="0"/>
                        </a:moveTo>
                        <a:lnTo>
                          <a:pt x="372075" y="602575"/>
                        </a:lnTo>
                        <a:lnTo>
                          <a:pt x="0" y="0"/>
                        </a:lnTo>
                        <a:lnTo>
                          <a:pt x="0" y="1205151"/>
                        </a:lnTo>
                        <a:lnTo>
                          <a:pt x="744149" y="1205151"/>
                        </a:lnTo>
                        <a:lnTo>
                          <a:pt x="744150" y="1205151"/>
                        </a:lnTo>
                        <a:lnTo>
                          <a:pt x="744149" y="120515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橢圓 36"/>
                  <p:cNvSpPr/>
                  <p:nvPr/>
                </p:nvSpPr>
                <p:spPr>
                  <a:xfrm>
                    <a:off x="7446814" y="5441977"/>
                    <a:ext cx="278398" cy="27839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57" name="文字方塊 56"/>
              <p:cNvSpPr txBox="1"/>
              <p:nvPr/>
            </p:nvSpPr>
            <p:spPr>
              <a:xfrm>
                <a:off x="7708519" y="361673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儲存景點</a:t>
                </a: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364154" y="3495364"/>
            <a:ext cx="2688425" cy="2913469"/>
            <a:chOff x="3364154" y="3495364"/>
            <a:chExt cx="2688425" cy="2913469"/>
          </a:xfrm>
        </p:grpSpPr>
        <p:cxnSp>
          <p:nvCxnSpPr>
            <p:cNvPr id="65" name="直線接點 64"/>
            <p:cNvCxnSpPr/>
            <p:nvPr/>
          </p:nvCxnSpPr>
          <p:spPr>
            <a:xfrm flipH="1" flipV="1">
              <a:off x="3364154" y="3495364"/>
              <a:ext cx="1549225" cy="80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4021254" y="4533058"/>
              <a:ext cx="2031325" cy="1875775"/>
              <a:chOff x="7349446" y="4312000"/>
              <a:chExt cx="2031325" cy="1875775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7349446" y="572611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推薦相似景點</a:t>
                </a:r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7451098" y="4312000"/>
                <a:ext cx="1477531" cy="1357332"/>
                <a:chOff x="7451098" y="4312000"/>
                <a:chExt cx="1477531" cy="1357332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7876228" y="4312000"/>
                  <a:ext cx="1052401" cy="1052401"/>
                  <a:chOff x="2976593" y="3942743"/>
                  <a:chExt cx="1269139" cy="1269139"/>
                </a:xfrm>
              </p:grpSpPr>
              <p:sp>
                <p:nvSpPr>
                  <p:cNvPr id="49" name="淚滴形 48"/>
                  <p:cNvSpPr/>
                  <p:nvPr/>
                </p:nvSpPr>
                <p:spPr>
                  <a:xfrm rot="8081641">
                    <a:off x="2976593" y="3942743"/>
                    <a:ext cx="1269139" cy="1269139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橢圓 49"/>
                  <p:cNvSpPr/>
                  <p:nvPr/>
                </p:nvSpPr>
                <p:spPr>
                  <a:xfrm>
                    <a:off x="3241668" y="4207820"/>
                    <a:ext cx="738986" cy="73898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40" name="群組 39"/>
                <p:cNvGrpSpPr/>
                <p:nvPr/>
              </p:nvGrpSpPr>
              <p:grpSpPr>
                <a:xfrm>
                  <a:off x="7451098" y="4863556"/>
                  <a:ext cx="960795" cy="805776"/>
                  <a:chOff x="6326733" y="4489769"/>
                  <a:chExt cx="960795" cy="805776"/>
                </a:xfrm>
              </p:grpSpPr>
              <p:sp>
                <p:nvSpPr>
                  <p:cNvPr id="41" name="等於 40"/>
                  <p:cNvSpPr/>
                  <p:nvPr/>
                </p:nvSpPr>
                <p:spPr>
                  <a:xfrm>
                    <a:off x="6326733" y="4594861"/>
                    <a:ext cx="960795" cy="595592"/>
                  </a:xfrm>
                  <a:prstGeom prst="mathEqual">
                    <a:avLst>
                      <a:gd name="adj1" fmla="val 23520"/>
                      <a:gd name="adj2" fmla="val 19691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6469897" y="4489769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6980188" y="5127905"/>
                    <a:ext cx="167640" cy="1676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grpSp>
        <p:nvGrpSpPr>
          <p:cNvPr id="12" name="群組 11"/>
          <p:cNvGrpSpPr/>
          <p:nvPr/>
        </p:nvGrpSpPr>
        <p:grpSpPr>
          <a:xfrm>
            <a:off x="2427754" y="1979912"/>
            <a:ext cx="1599540" cy="1924641"/>
            <a:chOff x="2482861" y="4051026"/>
            <a:chExt cx="1666096" cy="2004725"/>
          </a:xfrm>
        </p:grpSpPr>
        <p:grpSp>
          <p:nvGrpSpPr>
            <p:cNvPr id="13" name="群組 12"/>
            <p:cNvGrpSpPr/>
            <p:nvPr/>
          </p:nvGrpSpPr>
          <p:grpSpPr>
            <a:xfrm>
              <a:off x="2841266" y="4051026"/>
              <a:ext cx="1307691" cy="1307691"/>
              <a:chOff x="5230761" y="2202426"/>
              <a:chExt cx="1592826" cy="1592826"/>
            </a:xfrm>
          </p:grpSpPr>
          <p:sp>
            <p:nvSpPr>
              <p:cNvPr id="15" name="淚滴形 14"/>
              <p:cNvSpPr/>
              <p:nvPr/>
            </p:nvSpPr>
            <p:spPr>
              <a:xfrm rot="8081641">
                <a:off x="5230761" y="2202426"/>
                <a:ext cx="1592826" cy="1592826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5563444" y="2535109"/>
                <a:ext cx="927460" cy="9274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91" b="100000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0" t="31541"/>
            <a:stretch/>
          </p:blipFill>
          <p:spPr>
            <a:xfrm rot="20870337">
              <a:off x="2482861" y="4654655"/>
              <a:ext cx="1267007" cy="1401096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6293617" y="1764254"/>
            <a:ext cx="1838374" cy="2753299"/>
            <a:chOff x="6076312" y="1764254"/>
            <a:chExt cx="1838374" cy="27532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7723" y="1764254"/>
              <a:ext cx="1796963" cy="2257161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6076312" y="40558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人潮資訊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9794005" y="1881872"/>
            <a:ext cx="1266405" cy="2635681"/>
            <a:chOff x="9794005" y="1881872"/>
            <a:chExt cx="1266405" cy="263568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9794005" y="1881872"/>
              <a:ext cx="1266405" cy="2022681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10027097" y="40558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導航</a:t>
              </a:r>
              <a:endPara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/>
          <a:stretch/>
        </p:blipFill>
        <p:spPr>
          <a:xfrm>
            <a:off x="203113" y="1452149"/>
            <a:ext cx="2017100" cy="2784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/>
          <a:stretch/>
        </p:blipFill>
        <p:spPr>
          <a:xfrm>
            <a:off x="6089168" y="3932903"/>
            <a:ext cx="2025038" cy="2800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/>
          <a:stretch/>
        </p:blipFill>
        <p:spPr>
          <a:xfrm>
            <a:off x="4083163" y="1642676"/>
            <a:ext cx="2108229" cy="257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6" t="8746" r="6402" b="8530"/>
          <a:stretch/>
        </p:blipFill>
        <p:spPr>
          <a:xfrm>
            <a:off x="8257842" y="3932950"/>
            <a:ext cx="1752795" cy="280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2" name="矩形 21"/>
          <p:cNvSpPr/>
          <p:nvPr/>
        </p:nvSpPr>
        <p:spPr>
          <a:xfrm>
            <a:off x="4266070" y="1881872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266070" y="2836377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66070" y="3805565"/>
            <a:ext cx="1210498" cy="14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510093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9582262" y="4987471"/>
            <a:ext cx="291070" cy="73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2594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63" grpId="0" animBg="1"/>
      <p:bldP spid="63" grpId="1" animBg="1"/>
      <p:bldP spid="67" grpId="0" animBg="1"/>
      <p:bldP spid="67" grpId="1" animBg="1"/>
      <p:bldP spid="68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</a:p>
          </p:txBody>
        </p:sp>
      </p:grpSp>
      <p:pic>
        <p:nvPicPr>
          <p:cNvPr id="44" name="圖片 4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00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277192" y="1894575"/>
            <a:ext cx="6248568" cy="1487206"/>
            <a:chOff x="4571832" y="1789029"/>
            <a:chExt cx="6248568" cy="1487206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61512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71832" y="1789029"/>
              <a:ext cx="61682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可行性分析</a:t>
              </a:r>
              <a:endParaRPr lang="zh-TW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86500" y="3904623"/>
              <a:ext cx="2822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877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11111E-6 L 0.0388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70" y="461801"/>
            <a:ext cx="374114" cy="4023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40080" y="858568"/>
            <a:ext cx="1542607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3"/>
          <a:srcRect t="4077"/>
          <a:stretch/>
        </p:blipFill>
        <p:spPr bwMode="auto">
          <a:xfrm>
            <a:off x="6039596" y="1047353"/>
            <a:ext cx="4504039" cy="56954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" y="1933046"/>
            <a:ext cx="5345353" cy="312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98721" y="5932165"/>
            <a:ext cx="5786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  <p:sp>
        <p:nvSpPr>
          <p:cNvPr id="23" name="矩形 22"/>
          <p:cNvSpPr/>
          <p:nvPr/>
        </p:nvSpPr>
        <p:spPr>
          <a:xfrm>
            <a:off x="6039598" y="1047353"/>
            <a:ext cx="4504038" cy="123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5542" y="1560316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選擇或輸入景點</a:t>
            </a:r>
          </a:p>
        </p:txBody>
      </p:sp>
      <p:sp>
        <p:nvSpPr>
          <p:cNvPr id="25" name="矩形 24"/>
          <p:cNvSpPr/>
          <p:nvPr/>
        </p:nvSpPr>
        <p:spPr>
          <a:xfrm>
            <a:off x="6039596" y="2277174"/>
            <a:ext cx="4504040" cy="91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394515" y="2595717"/>
            <a:ext cx="2646878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</a:p>
        </p:txBody>
      </p:sp>
      <p:sp>
        <p:nvSpPr>
          <p:cNvPr id="27" name="矩形 26"/>
          <p:cNvSpPr/>
          <p:nvPr/>
        </p:nvSpPr>
        <p:spPr>
          <a:xfrm>
            <a:off x="6039596" y="3195020"/>
            <a:ext cx="4504040" cy="212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645542" y="4256174"/>
            <a:ext cx="233910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選擇機率最大者</a:t>
            </a:r>
          </a:p>
        </p:txBody>
      </p:sp>
      <p:sp>
        <p:nvSpPr>
          <p:cNvPr id="29" name="矩形 28"/>
          <p:cNvSpPr/>
          <p:nvPr/>
        </p:nvSpPr>
        <p:spPr>
          <a:xfrm>
            <a:off x="6039596" y="5317329"/>
            <a:ext cx="1609091" cy="142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03233" y="5681633"/>
            <a:ext cx="1415772" cy="461665"/>
          </a:xfrm>
          <a:prstGeom prst="rect">
            <a:avLst/>
          </a:prstGeom>
          <a:solidFill>
            <a:srgbClr val="FFFFF5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2658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72 2.22222E-6 L -2.08333E-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en-US" altLang="zh-TW" smtClean="0"/>
              <a:pPr/>
              <a:t>9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8641" y="2689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前　言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4705" y="2689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可行性分析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8914" y="2689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專案時程＆組織分工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96149" y="2689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系統展示</a:t>
            </a:r>
          </a:p>
        </p:txBody>
      </p:sp>
      <p:cxnSp>
        <p:nvCxnSpPr>
          <p:cNvPr id="9" name="直線接點 8"/>
          <p:cNvCxnSpPr>
            <a:endCxn id="11" idx="2"/>
          </p:cNvCxnSpPr>
          <p:nvPr/>
        </p:nvCxnSpPr>
        <p:spPr>
          <a:xfrm>
            <a:off x="2695985" y="858568"/>
            <a:ext cx="2183206" cy="558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34" y="461801"/>
            <a:ext cx="374114" cy="40234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14705" y="927317"/>
            <a:ext cx="396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02484" y="1887976"/>
            <a:ext cx="3377425" cy="673456"/>
            <a:chOff x="590512" y="1887976"/>
            <a:chExt cx="3377425" cy="673456"/>
          </a:xfrm>
        </p:grpSpPr>
        <p:grpSp>
          <p:nvGrpSpPr>
            <p:cNvPr id="16" name="1"/>
            <p:cNvGrpSpPr/>
            <p:nvPr/>
          </p:nvGrpSpPr>
          <p:grpSpPr>
            <a:xfrm>
              <a:off x="590512" y="1887976"/>
              <a:ext cx="482012" cy="617048"/>
              <a:chOff x="2233786" y="2393586"/>
              <a:chExt cx="482012" cy="61704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1321059" y="197665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結合人潮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902484" y="3469351"/>
            <a:ext cx="3377425" cy="700414"/>
            <a:chOff x="590512" y="3469351"/>
            <a:chExt cx="3377425" cy="700414"/>
          </a:xfrm>
        </p:grpSpPr>
        <p:grpSp>
          <p:nvGrpSpPr>
            <p:cNvPr id="17" name="2"/>
            <p:cNvGrpSpPr/>
            <p:nvPr/>
          </p:nvGrpSpPr>
          <p:grpSpPr>
            <a:xfrm>
              <a:off x="590512" y="3469351"/>
              <a:ext cx="482012" cy="617048"/>
              <a:chOff x="2233786" y="2393586"/>
              <a:chExt cx="482012" cy="617048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0" name="文字方塊 1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321059" y="358499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提供天氣參考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902484" y="5050725"/>
            <a:ext cx="5429269" cy="700414"/>
            <a:chOff x="590512" y="5050725"/>
            <a:chExt cx="5429269" cy="700414"/>
          </a:xfrm>
        </p:grpSpPr>
        <p:grpSp>
          <p:nvGrpSpPr>
            <p:cNvPr id="22" name="3"/>
            <p:cNvGrpSpPr/>
            <p:nvPr/>
          </p:nvGrpSpPr>
          <p:grpSpPr>
            <a:xfrm>
              <a:off x="590512" y="5050725"/>
              <a:ext cx="482012" cy="617048"/>
              <a:chOff x="2233786" y="2393586"/>
              <a:chExt cx="482012" cy="617048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25" name="文字方塊 2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4" name="文字方塊 43"/>
            <p:cNvSpPr txBox="1"/>
            <p:nvPr/>
          </p:nvSpPr>
          <p:spPr>
            <a:xfrm>
              <a:off x="1321059" y="5166364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結合景點推薦與導航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6401216" y="1909492"/>
            <a:ext cx="5390036" cy="651940"/>
            <a:chOff x="6089244" y="1909492"/>
            <a:chExt cx="5390036" cy="651940"/>
          </a:xfrm>
        </p:grpSpPr>
        <p:grpSp>
          <p:nvGrpSpPr>
            <p:cNvPr id="27" name="4"/>
            <p:cNvGrpSpPr/>
            <p:nvPr/>
          </p:nvGrpSpPr>
          <p:grpSpPr>
            <a:xfrm>
              <a:off x="6089244" y="1909492"/>
              <a:ext cx="492770" cy="617048"/>
              <a:chOff x="2223028" y="2415102"/>
              <a:chExt cx="492770" cy="617048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2223028" y="2415102"/>
                <a:ext cx="462199" cy="617048"/>
                <a:chOff x="3232024" y="2415549"/>
                <a:chExt cx="462199" cy="617048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3264297" y="2447822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232024" y="2415549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5" name="文字方塊 44"/>
            <p:cNvSpPr txBox="1"/>
            <p:nvPr/>
          </p:nvSpPr>
          <p:spPr>
            <a:xfrm>
              <a:off x="6780558" y="1976657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依照類似使用者喜好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11974" y="3469351"/>
            <a:ext cx="4148172" cy="700414"/>
            <a:chOff x="6100002" y="3469351"/>
            <a:chExt cx="4148172" cy="700414"/>
          </a:xfrm>
        </p:grpSpPr>
        <p:grpSp>
          <p:nvGrpSpPr>
            <p:cNvPr id="32" name="5"/>
            <p:cNvGrpSpPr/>
            <p:nvPr/>
          </p:nvGrpSpPr>
          <p:grpSpPr>
            <a:xfrm>
              <a:off x="6100002" y="3469351"/>
              <a:ext cx="482012" cy="617048"/>
              <a:chOff x="2233786" y="2393586"/>
              <a:chExt cx="482012" cy="617048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CD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35" name="文字方塊 34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5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6780558" y="358499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排序景點較佳順序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411974" y="5050725"/>
            <a:ext cx="4148172" cy="700414"/>
            <a:chOff x="6100002" y="5050725"/>
            <a:chExt cx="4148172" cy="700414"/>
          </a:xfrm>
        </p:grpSpPr>
        <p:grpSp>
          <p:nvGrpSpPr>
            <p:cNvPr id="37" name="6"/>
            <p:cNvGrpSpPr/>
            <p:nvPr/>
          </p:nvGrpSpPr>
          <p:grpSpPr>
            <a:xfrm>
              <a:off x="6100002" y="5050725"/>
              <a:ext cx="482012" cy="617048"/>
              <a:chOff x="2233786" y="2393586"/>
              <a:chExt cx="482012" cy="617048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297757" y="2592593"/>
                <a:ext cx="418041" cy="41804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2233786" y="2393586"/>
                <a:ext cx="462199" cy="617048"/>
                <a:chOff x="3242782" y="2394033"/>
                <a:chExt cx="462199" cy="617048"/>
              </a:xfrm>
            </p:grpSpPr>
            <p:sp>
              <p:nvSpPr>
                <p:cNvPr id="40" name="文字方塊 39"/>
                <p:cNvSpPr txBox="1"/>
                <p:nvPr/>
              </p:nvSpPr>
              <p:spPr>
                <a:xfrm>
                  <a:off x="3275055" y="2426306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242782" y="2394033"/>
                  <a:ext cx="429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endParaRPr lang="zh-TW" alt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6780558" y="516636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不須下載線上操作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46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674</Words>
  <Application>Microsoft Office PowerPoint</Application>
  <PresentationFormat>寬螢幕</PresentationFormat>
  <Paragraphs>155</Paragraphs>
  <Slides>16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596</cp:revision>
  <dcterms:created xsi:type="dcterms:W3CDTF">2023-05-03T02:59:59Z</dcterms:created>
  <dcterms:modified xsi:type="dcterms:W3CDTF">2023-11-29T04:08:39Z</dcterms:modified>
</cp:coreProperties>
</file>